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305" r:id="rId3"/>
    <p:sldId id="258" r:id="rId4"/>
    <p:sldId id="278" r:id="rId5"/>
    <p:sldId id="259" r:id="rId6"/>
    <p:sldId id="283" r:id="rId7"/>
    <p:sldId id="260" r:id="rId8"/>
    <p:sldId id="284" r:id="rId9"/>
    <p:sldId id="273" r:id="rId10"/>
    <p:sldId id="285" r:id="rId11"/>
    <p:sldId id="261" r:id="rId12"/>
    <p:sldId id="286" r:id="rId13"/>
    <p:sldId id="262" r:id="rId14"/>
    <p:sldId id="287" r:id="rId15"/>
    <p:sldId id="263" r:id="rId16"/>
    <p:sldId id="288" r:id="rId17"/>
    <p:sldId id="264" r:id="rId18"/>
    <p:sldId id="289" r:id="rId19"/>
    <p:sldId id="265" r:id="rId20"/>
    <p:sldId id="290" r:id="rId21"/>
    <p:sldId id="302" r:id="rId22"/>
    <p:sldId id="291" r:id="rId23"/>
    <p:sldId id="267" r:id="rId24"/>
    <p:sldId id="292" r:id="rId25"/>
    <p:sldId id="268" r:id="rId26"/>
    <p:sldId id="293" r:id="rId27"/>
    <p:sldId id="269" r:id="rId28"/>
    <p:sldId id="294" r:id="rId29"/>
    <p:sldId id="270" r:id="rId30"/>
    <p:sldId id="295" r:id="rId31"/>
    <p:sldId id="271" r:id="rId32"/>
    <p:sldId id="296" r:id="rId33"/>
    <p:sldId id="272" r:id="rId34"/>
    <p:sldId id="297" r:id="rId35"/>
    <p:sldId id="274" r:id="rId36"/>
    <p:sldId id="298" r:id="rId37"/>
    <p:sldId id="275" r:id="rId38"/>
    <p:sldId id="299" r:id="rId39"/>
    <p:sldId id="276" r:id="rId40"/>
    <p:sldId id="300" r:id="rId41"/>
    <p:sldId id="277" r:id="rId42"/>
    <p:sldId id="301" r:id="rId43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3300"/>
    <a:srgbClr val="FF0066"/>
    <a:srgbClr val="EBFD03"/>
    <a:srgbClr val="FF0000"/>
    <a:srgbClr val="68E3F4"/>
    <a:srgbClr val="CCECFF"/>
    <a:srgbClr val="5DD5FF"/>
    <a:srgbClr val="66FF33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3A96AF-BE2E-44FA-8FB4-1A04DD61B4F1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18F512-E429-40A6-ABB7-39282D156D67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140140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8F512-E429-40A6-ABB7-39282D156D67}" type="slidenum">
              <a:rPr lang="hr-HR" smtClean="0"/>
              <a:pPr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86345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342520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409918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875604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001612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501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160620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091933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12646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544406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06058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14462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BC80F-074D-4A75-A6D8-9B4F90273D28}" type="datetimeFigureOut">
              <a:rPr lang="hr-HR" smtClean="0"/>
              <a:pPr/>
              <a:t>7.12.2015.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93212-0E18-4C3C-983F-2C29376F748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1550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5.xml"/><Relationship Id="rId18" Type="http://schemas.openxmlformats.org/officeDocument/2006/relationships/slide" Target="slide17.xml"/><Relationship Id="rId3" Type="http://schemas.openxmlformats.org/officeDocument/2006/relationships/slide" Target="slide11.xml"/><Relationship Id="rId21" Type="http://schemas.openxmlformats.org/officeDocument/2006/relationships/slide" Target="slide41.xml"/><Relationship Id="rId7" Type="http://schemas.openxmlformats.org/officeDocument/2006/relationships/slide" Target="slide5.xml"/><Relationship Id="rId12" Type="http://schemas.openxmlformats.org/officeDocument/2006/relationships/slide" Target="slide7.xml"/><Relationship Id="rId17" Type="http://schemas.openxmlformats.org/officeDocument/2006/relationships/slide" Target="slide9.xml"/><Relationship Id="rId2" Type="http://schemas.openxmlformats.org/officeDocument/2006/relationships/slide" Target="slide3.xml"/><Relationship Id="rId16" Type="http://schemas.openxmlformats.org/officeDocument/2006/relationships/slide" Target="slide39.xml"/><Relationship Id="rId20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5.xml"/><Relationship Id="rId11" Type="http://schemas.openxmlformats.org/officeDocument/2006/relationships/slide" Target="slide37.xml"/><Relationship Id="rId5" Type="http://schemas.openxmlformats.org/officeDocument/2006/relationships/slide" Target="slide27.xml"/><Relationship Id="rId15" Type="http://schemas.openxmlformats.org/officeDocument/2006/relationships/slide" Target="slide31.xml"/><Relationship Id="rId10" Type="http://schemas.openxmlformats.org/officeDocument/2006/relationships/slide" Target="slide29.xml"/><Relationship Id="rId19" Type="http://schemas.openxmlformats.org/officeDocument/2006/relationships/slide" Target="slide25.xml"/><Relationship Id="rId4" Type="http://schemas.openxmlformats.org/officeDocument/2006/relationships/slide" Target="slide19.xml"/><Relationship Id="rId9" Type="http://schemas.openxmlformats.org/officeDocument/2006/relationships/slide" Target="slide21.xml"/><Relationship Id="rId14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3890863"/>
          </a:xfrm>
          <a:ln w="76200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hr-HR" sz="11500" b="1" dirty="0" smtClean="0">
                <a:solidFill>
                  <a:srgbClr val="FFFF00"/>
                </a:solidFill>
              </a:rPr>
              <a:t>CHRISTMAS</a:t>
            </a:r>
            <a:br>
              <a:rPr lang="hr-HR" sz="11500" b="1" dirty="0" smtClean="0">
                <a:solidFill>
                  <a:srgbClr val="FFFF00"/>
                </a:solidFill>
              </a:rPr>
            </a:br>
            <a:r>
              <a:rPr lang="hr-HR" sz="11500" b="1" dirty="0" smtClean="0">
                <a:solidFill>
                  <a:srgbClr val="FFFF00"/>
                </a:solidFill>
              </a:rPr>
              <a:t> JEOPARDY</a:t>
            </a:r>
            <a:endParaRPr lang="hr-HR" sz="115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284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640960" cy="2880320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sz="7200" b="1" dirty="0"/>
              <a:t/>
            </a:r>
            <a:br>
              <a:rPr lang="hr-HR" sz="7200" b="1" dirty="0"/>
            </a:br>
            <a:endParaRPr lang="hr-HR" sz="7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365104"/>
            <a:ext cx="7560840" cy="1656184"/>
          </a:xfrm>
          <a:ln>
            <a:solidFill>
              <a:srgbClr val="009900"/>
            </a:solidFill>
          </a:ln>
        </p:spPr>
        <p:txBody>
          <a:bodyPr>
            <a:normAutofit fontScale="25000" lnSpcReduction="20000"/>
          </a:bodyPr>
          <a:lstStyle/>
          <a:p>
            <a:r>
              <a:rPr lang="hr-HR" dirty="0" smtClean="0"/>
              <a:t> </a:t>
            </a:r>
          </a:p>
          <a:p>
            <a:endParaRPr lang="hr-HR" sz="8600" b="1" dirty="0" smtClean="0">
              <a:solidFill>
                <a:srgbClr val="FFFF00"/>
              </a:solidFill>
            </a:endParaRPr>
          </a:p>
          <a:p>
            <a:r>
              <a:rPr lang="hr-HR" sz="8600" b="1" dirty="0" smtClean="0">
                <a:solidFill>
                  <a:srgbClr val="FFFF00"/>
                </a:solidFill>
              </a:rPr>
              <a:t> </a:t>
            </a:r>
            <a:r>
              <a:rPr lang="hr-HR" sz="35200" b="1" dirty="0" smtClean="0">
                <a:solidFill>
                  <a:srgbClr val="FFFF00"/>
                </a:solidFill>
              </a:rPr>
              <a:t>BETHLEHEM</a:t>
            </a:r>
            <a:r>
              <a:rPr lang="hr-HR" sz="32000" b="1" dirty="0" smtClean="0">
                <a:solidFill>
                  <a:srgbClr val="FFFF00"/>
                </a:solidFill>
              </a:rPr>
              <a:t> </a:t>
            </a:r>
            <a:endParaRPr lang="hr-HR" sz="32000" b="1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91880" y="332656"/>
            <a:ext cx="20201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4800" b="1" dirty="0">
                <a:solidFill>
                  <a:srgbClr val="FF3300"/>
                </a:solidFill>
                <a:ea typeface="+mj-ea"/>
                <a:cs typeface="+mj-cs"/>
              </a:rPr>
              <a:t>2 – 100</a:t>
            </a:r>
            <a:endParaRPr lang="hr-HR" sz="2000" b="1" dirty="0">
              <a:solidFill>
                <a:srgbClr val="FF330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39552" y="1268760"/>
            <a:ext cx="8064896" cy="273630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4800" b="1" dirty="0" smtClean="0">
                <a:solidFill>
                  <a:schemeClr val="bg1"/>
                </a:solidFill>
              </a:rPr>
              <a:t>Baby Jesus was born in a stable in the town named ...</a:t>
            </a:r>
            <a:endParaRPr lang="hr-HR" sz="4800" b="1" dirty="0">
              <a:solidFill>
                <a:schemeClr val="bg1"/>
              </a:solidFill>
            </a:endParaRPr>
          </a:p>
        </p:txBody>
      </p:sp>
      <p:pic>
        <p:nvPicPr>
          <p:cNvPr id="6" name="Picture 3" descr="C:\Users\korisnik\AppData\Local\Microsoft\Windows\Temporary Internet Files\Content.IE5\FQY2FO8J\Decorated-Christmas-Tree-3499-large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28393"/>
            <a:ext cx="720080" cy="107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7824" y="260648"/>
            <a:ext cx="2880320" cy="1008112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sz="4900" b="1" dirty="0" smtClean="0">
                <a:solidFill>
                  <a:srgbClr val="FF3300"/>
                </a:solidFill>
              </a:rPr>
              <a:t>2 </a:t>
            </a:r>
            <a:r>
              <a:rPr lang="hr-HR" sz="4900" b="1" dirty="0">
                <a:solidFill>
                  <a:srgbClr val="FF3300"/>
                </a:solidFill>
              </a:rPr>
              <a:t>– 200</a:t>
            </a:r>
            <a:r>
              <a:rPr lang="hr-HR" sz="4900" b="1" dirty="0" smtClean="0">
                <a:solidFill>
                  <a:srgbClr val="FF3300"/>
                </a:solidFill>
              </a:rPr>
              <a:t/>
            </a:r>
            <a:br>
              <a:rPr lang="hr-HR" sz="4900" b="1" dirty="0" smtClean="0">
                <a:solidFill>
                  <a:srgbClr val="FF3300"/>
                </a:solidFill>
              </a:rPr>
            </a:br>
            <a:r>
              <a:rPr lang="hr-HR" sz="4900" b="1" dirty="0" smtClean="0">
                <a:solidFill>
                  <a:srgbClr val="FF3300"/>
                </a:solidFill>
              </a:rPr>
              <a:t/>
            </a:r>
            <a:br>
              <a:rPr lang="hr-HR" sz="4900" b="1" dirty="0" smtClean="0">
                <a:solidFill>
                  <a:srgbClr val="FF3300"/>
                </a:solidFill>
              </a:rPr>
            </a:br>
            <a:endParaRPr lang="hr-HR" sz="67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888" y="4221088"/>
            <a:ext cx="7560840" cy="1584176"/>
          </a:xfrm>
        </p:spPr>
        <p:txBody>
          <a:bodyPr>
            <a:normAutofit fontScale="55000" lnSpcReduction="20000"/>
          </a:bodyPr>
          <a:lstStyle/>
          <a:p>
            <a:endParaRPr lang="hr-HR" dirty="0"/>
          </a:p>
          <a:p>
            <a:r>
              <a:rPr lang="hr-HR" sz="14500" b="1" dirty="0" smtClean="0">
                <a:solidFill>
                  <a:srgbClr val="FFFF00"/>
                </a:solidFill>
              </a:rPr>
              <a:t>MANGER</a:t>
            </a:r>
            <a:endParaRPr lang="hr-HR" sz="14500" b="1" dirty="0">
              <a:solidFill>
                <a:srgbClr val="FFFF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89856" y="1268760"/>
            <a:ext cx="8136904" cy="252028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4800" b="1" dirty="0" smtClean="0">
                <a:solidFill>
                  <a:schemeClr val="bg1"/>
                </a:solidFill>
              </a:rPr>
              <a:t>After Jesus was born, his mother laid him in a ...</a:t>
            </a:r>
            <a:endParaRPr lang="hr-HR" sz="4800" b="1" dirty="0">
              <a:solidFill>
                <a:schemeClr val="bg1"/>
              </a:solidFill>
            </a:endParaRPr>
          </a:p>
        </p:txBody>
      </p:sp>
      <p:pic>
        <p:nvPicPr>
          <p:cNvPr id="16386" name="Picture 2" descr="C:\Users\korisnik\AppData\Local\Microsoft\Windows\Temporary Internet Files\Content.IE5\NEOBA620\Swirly-Christmas-Tree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0275" y="555526"/>
            <a:ext cx="946224" cy="142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653136"/>
            <a:ext cx="7560840" cy="2088232"/>
          </a:xfrm>
        </p:spPr>
        <p:txBody>
          <a:bodyPr>
            <a:normAutofit/>
          </a:bodyPr>
          <a:lstStyle/>
          <a:p>
            <a:r>
              <a:rPr lang="hr-HR" sz="8600" b="1" dirty="0" smtClean="0">
                <a:solidFill>
                  <a:srgbClr val="FFFF00"/>
                </a:solidFill>
              </a:rPr>
              <a:t>GABRIEL</a:t>
            </a:r>
            <a:endParaRPr lang="hr-HR" sz="8600" b="1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57968" y="332656"/>
            <a:ext cx="18630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4400" b="1" dirty="0">
                <a:solidFill>
                  <a:srgbClr val="FF0000"/>
                </a:solidFill>
                <a:ea typeface="+mj-ea"/>
                <a:cs typeface="+mj-cs"/>
              </a:rPr>
              <a:t>2 – 300</a:t>
            </a:r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07504" y="1101725"/>
            <a:ext cx="8785671" cy="316865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4000" b="1" dirty="0" smtClean="0">
                <a:solidFill>
                  <a:schemeClr val="bg1"/>
                </a:solidFill>
              </a:rPr>
              <a:t>The name of the angel who appeared to Virgin Mary before she gave birth to baby Jesus is ...</a:t>
            </a:r>
            <a:endParaRPr lang="hr-HR" sz="4000" b="1" dirty="0">
              <a:solidFill>
                <a:schemeClr val="bg1"/>
              </a:solidFill>
            </a:endParaRPr>
          </a:p>
        </p:txBody>
      </p:sp>
      <p:pic>
        <p:nvPicPr>
          <p:cNvPr id="15362" name="Picture 2" descr="C:\Users\korisnik\AppData\Local\Microsoft\Windows\Temporary Internet Files\Content.IE5\R1RUSEZQ\Christmas-Tree-PCAR-01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00343"/>
            <a:ext cx="1060446" cy="1210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581128"/>
            <a:ext cx="7560840" cy="1728192"/>
          </a:xfrm>
        </p:spPr>
        <p:txBody>
          <a:bodyPr>
            <a:normAutofit/>
          </a:bodyPr>
          <a:lstStyle/>
          <a:p>
            <a:r>
              <a:rPr lang="hr-HR" sz="8600" b="1" dirty="0" smtClean="0">
                <a:solidFill>
                  <a:srgbClr val="FFFF00"/>
                </a:solidFill>
              </a:rPr>
              <a:t>CASPER</a:t>
            </a:r>
            <a:endParaRPr lang="hr-HR" sz="86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47864" y="303868"/>
            <a:ext cx="217306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400" b="1" dirty="0">
                <a:solidFill>
                  <a:srgbClr val="FF3300"/>
                </a:solidFill>
                <a:ea typeface="+mj-ea"/>
                <a:cs typeface="+mj-cs"/>
              </a:rPr>
              <a:t>2 – 400</a:t>
            </a:r>
            <a:br>
              <a:rPr lang="hr-HR" sz="4400" b="1" dirty="0">
                <a:solidFill>
                  <a:srgbClr val="FF3300"/>
                </a:solidFill>
                <a:ea typeface="+mj-ea"/>
                <a:cs typeface="+mj-cs"/>
              </a:rPr>
            </a:br>
            <a:endParaRPr lang="hr-HR" b="1" dirty="0">
              <a:solidFill>
                <a:srgbClr val="FF3300"/>
              </a:solidFill>
            </a:endParaRPr>
          </a:p>
        </p:txBody>
      </p:sp>
      <p:sp>
        <p:nvSpPr>
          <p:cNvPr id="6" name="Title 4"/>
          <p:cNvSpPr>
            <a:spLocks noGrp="1"/>
          </p:cNvSpPr>
          <p:nvPr>
            <p:ph type="ctrTitle"/>
          </p:nvPr>
        </p:nvSpPr>
        <p:spPr>
          <a:xfrm>
            <a:off x="107504" y="1101725"/>
            <a:ext cx="8785671" cy="316865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4000" b="1" dirty="0" smtClean="0">
                <a:solidFill>
                  <a:schemeClr val="bg1"/>
                </a:solidFill>
              </a:rPr>
              <a:t>The names of the three wise men who brought gifts to baby Jesus were Melchior, Balthazar and ...</a:t>
            </a:r>
            <a:endParaRPr lang="hr-HR" sz="4000" b="1" dirty="0">
              <a:solidFill>
                <a:schemeClr val="bg1"/>
              </a:solidFill>
            </a:endParaRPr>
          </a:p>
        </p:txBody>
      </p:sp>
      <p:pic>
        <p:nvPicPr>
          <p:cNvPr id="14338" name="Picture 2" descr="C:\Users\korisnik\AppData\Local\Microsoft\Windows\Temporary Internet Files\Content.IE5\HYN0JSCT\drawing2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03868"/>
            <a:ext cx="1049866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7824" y="332656"/>
            <a:ext cx="2376264" cy="792088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   </a:t>
            </a:r>
            <a:r>
              <a:rPr lang="hr-HR" sz="4900" b="1" dirty="0" smtClean="0">
                <a:solidFill>
                  <a:srgbClr val="FF0000"/>
                </a:solidFill>
              </a:rPr>
              <a:t>3 – 100</a:t>
            </a:r>
            <a:r>
              <a:rPr lang="hr-HR" sz="4900" dirty="0" smtClean="0"/>
              <a:t/>
            </a:r>
            <a:br>
              <a:rPr lang="hr-HR" sz="4900" dirty="0" smtClean="0"/>
            </a:br>
            <a:endParaRPr lang="hr-HR" sz="8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4365104"/>
            <a:ext cx="7941304" cy="2232248"/>
          </a:xfrm>
        </p:spPr>
        <p:txBody>
          <a:bodyPr>
            <a:normAutofit fontScale="85000" lnSpcReduction="20000"/>
          </a:bodyPr>
          <a:lstStyle/>
          <a:p>
            <a:endParaRPr lang="hr-HR" dirty="0" smtClean="0"/>
          </a:p>
          <a:p>
            <a:pPr marL="2236788" indent="-2236788" algn="l"/>
            <a:r>
              <a:rPr lang="hr-HR" sz="7800" b="1" dirty="0" smtClean="0">
                <a:solidFill>
                  <a:srgbClr val="FFFF00"/>
                </a:solidFill>
              </a:rPr>
              <a:t>CHRISTMAS CAROLS /  CAROLS</a:t>
            </a:r>
            <a:endParaRPr lang="hr-HR" sz="7800" b="1" dirty="0">
              <a:solidFill>
                <a:srgbClr val="FFFF00"/>
              </a:solidFill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127233" y="980728"/>
            <a:ext cx="8785671" cy="316865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The songs people traditionally sing during the Christmas season         are called...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6" name="Picture 3" descr="C:\Users\korisnik\AppData\Local\Microsoft\Windows\Temporary Internet Files\Content.IE5\FQY2FO8J\Decorated-Christmas-Tree-3499-large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48680"/>
            <a:ext cx="648072" cy="96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064506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1371600">
                <a:tc>
                  <a:txBody>
                    <a:bodyPr/>
                    <a:lstStyle/>
                    <a:p>
                      <a:endParaRPr lang="hr-HR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hr-HR" sz="2600" b="1" smtClean="0">
                          <a:solidFill>
                            <a:srgbClr val="FFFF00"/>
                          </a:solidFill>
                          <a:latin typeface="+mj-lt"/>
                        </a:rPr>
                        <a:t>SONG</a:t>
                      </a:r>
                      <a:r>
                        <a:rPr lang="hr-HR" sz="2600" b="1" baseline="0" smtClean="0">
                          <a:solidFill>
                            <a:srgbClr val="FFFF00"/>
                          </a:solidFill>
                          <a:latin typeface="+mj-lt"/>
                        </a:rPr>
                        <a:t> TITLES</a:t>
                      </a:r>
                      <a:endParaRPr lang="hr-HR" sz="2600" b="1" dirty="0">
                        <a:solidFill>
                          <a:srgbClr val="FFFF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hr-HR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hr-HR" sz="2600" dirty="0" smtClean="0">
                          <a:solidFill>
                            <a:srgbClr val="FFFF00"/>
                          </a:solidFill>
                        </a:rPr>
                        <a:t>THE</a:t>
                      </a:r>
                      <a:r>
                        <a:rPr lang="hr-HR" sz="2600" baseline="0" dirty="0" smtClean="0">
                          <a:solidFill>
                            <a:srgbClr val="FFFF00"/>
                          </a:solidFill>
                        </a:rPr>
                        <a:t> BIBLE</a:t>
                      </a:r>
                      <a:endParaRPr lang="hr-HR" sz="26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hr-HR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hr-HR" sz="2600" dirty="0" smtClean="0">
                          <a:solidFill>
                            <a:srgbClr val="FFFF00"/>
                          </a:solidFill>
                        </a:rPr>
                        <a:t>CHRISTMAS</a:t>
                      </a:r>
                      <a:r>
                        <a:rPr lang="hr-HR" sz="2600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hr-HR" sz="2400" baseline="0" dirty="0" smtClean="0">
                          <a:solidFill>
                            <a:srgbClr val="FFFF00"/>
                          </a:solidFill>
                        </a:rPr>
                        <a:t>TRADITIONS</a:t>
                      </a:r>
                      <a:endParaRPr lang="hr-HR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hr-HR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hr-HR" sz="2500" dirty="0" smtClean="0">
                          <a:solidFill>
                            <a:srgbClr val="FFFF00"/>
                          </a:solidFill>
                        </a:rPr>
                        <a:t>NEW </a:t>
                      </a:r>
                      <a:r>
                        <a:rPr lang="hr-HR" sz="2500" baseline="0" dirty="0" smtClean="0">
                          <a:solidFill>
                            <a:srgbClr val="FFFF00"/>
                          </a:solidFill>
                        </a:rPr>
                        <a:t> YEAR</a:t>
                      </a:r>
                      <a:endParaRPr lang="hr-HR" sz="25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hr-HR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hr-HR" sz="2400" dirty="0" smtClean="0">
                          <a:solidFill>
                            <a:srgbClr val="FFFF00"/>
                          </a:solidFill>
                        </a:rPr>
                        <a:t>LANGUAGES</a:t>
                      </a:r>
                      <a:endParaRPr lang="hr-HR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009900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2" action="ppaction://hlinksldjump"/>
                        </a:rPr>
                        <a:t>€100</a:t>
                      </a:r>
                      <a:endParaRPr lang="hr-HR" sz="44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3" action="ppaction://hlinksldjump"/>
                        </a:rPr>
                        <a:t>€100</a:t>
                      </a:r>
                      <a:endParaRPr lang="hr-HR" sz="4400" b="1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4" action="ppaction://hlinksldjump"/>
                        </a:rPr>
                        <a:t>€100</a:t>
                      </a:r>
                      <a:endParaRPr lang="hr-HR" sz="4400" b="1" dirty="0"/>
                    </a:p>
                  </a:txBody>
                  <a:tcP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5" action="ppaction://hlinksldjump"/>
                        </a:rPr>
                        <a:t>€100</a:t>
                      </a:r>
                      <a:endParaRPr lang="hr-HR" sz="4400" b="1" dirty="0"/>
                    </a:p>
                  </a:txBody>
                  <a:tcPr>
                    <a:solidFill>
                      <a:srgbClr val="68E3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6" action="ppaction://hlinksldjump"/>
                        </a:rPr>
                        <a:t>€100</a:t>
                      </a:r>
                      <a:endParaRPr lang="hr-HR" sz="4400" b="1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7" action="ppaction://hlinksldjump"/>
                        </a:rPr>
                        <a:t>€200</a:t>
                      </a:r>
                      <a:endParaRPr lang="hr-HR" sz="44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8" action="ppaction://hlinksldjump"/>
                        </a:rPr>
                        <a:t>€200</a:t>
                      </a:r>
                      <a:endParaRPr lang="hr-HR" sz="4400" b="1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9" action="ppaction://hlinksldjump"/>
                        </a:rPr>
                        <a:t>€200</a:t>
                      </a:r>
                      <a:endParaRPr lang="hr-HR" sz="4400" b="1" dirty="0"/>
                    </a:p>
                  </a:txBody>
                  <a:tcP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0" action="ppaction://hlinksldjump"/>
                        </a:rPr>
                        <a:t>€200</a:t>
                      </a:r>
                      <a:endParaRPr lang="hr-HR" sz="4400" b="1" dirty="0"/>
                    </a:p>
                  </a:txBody>
                  <a:tcPr>
                    <a:solidFill>
                      <a:srgbClr val="68E3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1" action="ppaction://hlinksldjump"/>
                        </a:rPr>
                        <a:t>€200</a:t>
                      </a:r>
                      <a:endParaRPr lang="hr-HR" sz="4400" b="1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2" action="ppaction://hlinksldjump"/>
                        </a:rPr>
                        <a:t>€300</a:t>
                      </a:r>
                      <a:endParaRPr lang="hr-HR" sz="44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3" action="ppaction://hlinksldjump"/>
                        </a:rPr>
                        <a:t>€300</a:t>
                      </a:r>
                      <a:endParaRPr lang="hr-HR" sz="4400" b="1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4" action="ppaction://hlinksldjump"/>
                        </a:rPr>
                        <a:t>€300</a:t>
                      </a:r>
                      <a:endParaRPr lang="hr-HR" sz="4400" b="1" dirty="0"/>
                    </a:p>
                  </a:txBody>
                  <a:tcP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5" action="ppaction://hlinksldjump"/>
                        </a:rPr>
                        <a:t>€300</a:t>
                      </a:r>
                      <a:endParaRPr lang="hr-HR" sz="4400" b="1" dirty="0"/>
                    </a:p>
                  </a:txBody>
                  <a:tcPr>
                    <a:solidFill>
                      <a:srgbClr val="68E3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6" action="ppaction://hlinksldjump"/>
                        </a:rPr>
                        <a:t>€300</a:t>
                      </a:r>
                      <a:endParaRPr lang="hr-HR" sz="4400" b="1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7" action="ppaction://hlinksldjump"/>
                        </a:rPr>
                        <a:t>€400</a:t>
                      </a:r>
                      <a:endParaRPr lang="hr-HR" sz="44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8" action="ppaction://hlinksldjump"/>
                        </a:rPr>
                        <a:t>€400</a:t>
                      </a:r>
                      <a:endParaRPr lang="hr-HR" sz="4400" b="1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19" action="ppaction://hlinksldjump"/>
                        </a:rPr>
                        <a:t>€400</a:t>
                      </a:r>
                      <a:endParaRPr lang="hr-HR" sz="4400" b="1" dirty="0"/>
                    </a:p>
                  </a:txBody>
                  <a:tcP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20" action="ppaction://hlinksldjump"/>
                        </a:rPr>
                        <a:t>€400</a:t>
                      </a:r>
                      <a:endParaRPr lang="hr-HR" sz="4400" b="1" dirty="0"/>
                    </a:p>
                  </a:txBody>
                  <a:tcPr>
                    <a:solidFill>
                      <a:srgbClr val="68E3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4400" b="1" dirty="0" smtClean="0">
                          <a:hlinkClick r:id="rId21" action="ppaction://hlinksldjump"/>
                        </a:rPr>
                        <a:t>€400</a:t>
                      </a:r>
                      <a:endParaRPr lang="hr-HR" sz="4400" b="1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6565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4221088"/>
            <a:ext cx="6912768" cy="2088232"/>
          </a:xfrm>
        </p:spPr>
        <p:txBody>
          <a:bodyPr>
            <a:normAutofit fontScale="25000" lnSpcReduction="20000"/>
          </a:bodyPr>
          <a:lstStyle/>
          <a:p>
            <a:endParaRPr lang="hr-HR" dirty="0" smtClean="0"/>
          </a:p>
          <a:p>
            <a:endParaRPr lang="hr-HR" sz="8000" b="1" dirty="0" smtClean="0"/>
          </a:p>
          <a:p>
            <a:r>
              <a:rPr lang="hr-HR" sz="32000" b="1" dirty="0" smtClean="0">
                <a:solidFill>
                  <a:srgbClr val="FFFF00"/>
                </a:solidFill>
              </a:rPr>
              <a:t>BOXING DAY</a:t>
            </a:r>
            <a:endParaRPr lang="hr-HR" sz="320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94170" y="188640"/>
            <a:ext cx="2286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4400" b="1" dirty="0">
                <a:solidFill>
                  <a:srgbClr val="FF0000"/>
                </a:solidFill>
                <a:ea typeface="+mj-ea"/>
                <a:cs typeface="+mj-cs"/>
              </a:rPr>
              <a:t>3 – 200</a:t>
            </a:r>
            <a:r>
              <a:rPr lang="hr-HR" sz="4400" dirty="0">
                <a:solidFill>
                  <a:prstClr val="white"/>
                </a:solidFill>
                <a:ea typeface="+mj-ea"/>
                <a:cs typeface="+mj-cs"/>
              </a:rPr>
              <a:t/>
            </a:r>
            <a:br>
              <a:rPr lang="hr-HR" sz="4400" dirty="0">
                <a:solidFill>
                  <a:prstClr val="white"/>
                </a:solidFill>
                <a:ea typeface="+mj-ea"/>
                <a:cs typeface="+mj-cs"/>
              </a:rPr>
            </a:br>
            <a:endParaRPr lang="hr-HR" dirty="0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0" y="980728"/>
            <a:ext cx="9036495" cy="316865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The bank holiday on 26th December when people traditionally exchange gifts is called ...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13314" name="Picture 2" descr="C:\Users\korisnik\AppData\Local\Microsoft\Windows\Temporary Internet Files\Content.IE5\NEOBA620\large-christmas-tree-166.6-10118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20688"/>
            <a:ext cx="648072" cy="842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43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3848" y="332656"/>
            <a:ext cx="2448272" cy="576064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b="1" dirty="0" smtClean="0">
                <a:solidFill>
                  <a:srgbClr val="FF0000"/>
                </a:solidFill>
              </a:rPr>
              <a:t>3 – 300</a:t>
            </a:r>
            <a:br>
              <a:rPr lang="hr-HR" b="1" dirty="0" smtClean="0">
                <a:solidFill>
                  <a:srgbClr val="FF0000"/>
                </a:solidFill>
              </a:rPr>
            </a:br>
            <a:endParaRPr lang="hr-HR" sz="60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933056"/>
            <a:ext cx="7560840" cy="2088232"/>
          </a:xfrm>
        </p:spPr>
        <p:txBody>
          <a:bodyPr>
            <a:normAutofit/>
          </a:bodyPr>
          <a:lstStyle/>
          <a:p>
            <a:endParaRPr lang="hr-HR" dirty="0" smtClean="0"/>
          </a:p>
          <a:p>
            <a:endParaRPr lang="hr-HR" dirty="0" smtClean="0"/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02440" y="836712"/>
            <a:ext cx="8549223" cy="352839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sz="4800" b="1" dirty="0" smtClean="0">
                <a:solidFill>
                  <a:schemeClr val="bg1"/>
                </a:solidFill>
              </a:rPr>
              <a:t>The tradition of decorating a Christmas tree came from the country named ...</a:t>
            </a:r>
            <a:endParaRPr lang="hr-HR" sz="48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5219" y="4653136"/>
            <a:ext cx="508985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8800" b="1" dirty="0" smtClean="0">
                <a:solidFill>
                  <a:srgbClr val="FFFF00"/>
                </a:solidFill>
              </a:rPr>
              <a:t>GERMANY</a:t>
            </a:r>
            <a:endParaRPr lang="hr-HR" sz="8800" b="1" dirty="0">
              <a:solidFill>
                <a:srgbClr val="FFFF00"/>
              </a:solidFill>
            </a:endParaRPr>
          </a:p>
        </p:txBody>
      </p:sp>
      <p:pic>
        <p:nvPicPr>
          <p:cNvPr id="12290" name="Picture 2" descr="C:\Users\korisnik\AppData\Local\Microsoft\Windows\Temporary Internet Files\Content.IE5\NEOBA620\large-Christmas-bell-0-6715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384142"/>
            <a:ext cx="576024" cy="82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7824" y="404664"/>
            <a:ext cx="2880320" cy="864096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b="1" dirty="0">
                <a:solidFill>
                  <a:srgbClr val="FF3300"/>
                </a:solidFill>
              </a:rPr>
              <a:t>3 – </a:t>
            </a:r>
            <a:r>
              <a:rPr lang="hr-HR" b="1" dirty="0" smtClean="0">
                <a:solidFill>
                  <a:srgbClr val="FF3300"/>
                </a:solidFill>
              </a:rPr>
              <a:t>400</a:t>
            </a:r>
            <a:r>
              <a:rPr lang="hr-HR" b="1" dirty="0">
                <a:solidFill>
                  <a:srgbClr val="FF3300"/>
                </a:solidFill>
              </a:rPr>
              <a:t/>
            </a:r>
            <a:br>
              <a:rPr lang="hr-HR" b="1" dirty="0">
                <a:solidFill>
                  <a:srgbClr val="FF3300"/>
                </a:solidFill>
              </a:rPr>
            </a:br>
            <a:endParaRPr lang="hr-HR" sz="67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221088"/>
            <a:ext cx="7560840" cy="2232248"/>
          </a:xfrm>
        </p:spPr>
        <p:txBody>
          <a:bodyPr>
            <a:normAutofit/>
          </a:bodyPr>
          <a:lstStyle/>
          <a:p>
            <a:r>
              <a:rPr lang="hr-HR" sz="6000" b="1" dirty="0" smtClean="0"/>
              <a:t> </a:t>
            </a: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02440" y="1124744"/>
            <a:ext cx="8549223" cy="28083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The traditional dessert with dried fruit and usually a coin in it eaten for dinner on Christmas Day is ...</a:t>
            </a:r>
            <a:endParaRPr lang="hr-HR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9198" y="4196101"/>
            <a:ext cx="491570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7200" b="1" dirty="0" smtClean="0">
                <a:solidFill>
                  <a:srgbClr val="FFFF00"/>
                </a:solidFill>
              </a:rPr>
              <a:t>CHRISTMAS </a:t>
            </a:r>
          </a:p>
          <a:p>
            <a:pPr algn="ctr"/>
            <a:r>
              <a:rPr lang="hr-HR" sz="7200" b="1" dirty="0" smtClean="0">
                <a:solidFill>
                  <a:srgbClr val="FFFF00"/>
                </a:solidFill>
              </a:rPr>
              <a:t>PUDDING</a:t>
            </a:r>
            <a:endParaRPr lang="hr-HR" sz="7200" b="1" dirty="0">
              <a:solidFill>
                <a:srgbClr val="FFFF00"/>
              </a:solidFill>
            </a:endParaRPr>
          </a:p>
        </p:txBody>
      </p:sp>
      <p:pic>
        <p:nvPicPr>
          <p:cNvPr id="11266" name="Picture 2" descr="C:\Users\korisnik\AppData\Local\Microsoft\Windows\Temporary Internet Files\Content.IE5\R1RUSEZQ\12633-illustration-of-a-christmas-tree-pv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810721"/>
            <a:ext cx="527558" cy="628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3848" y="332656"/>
            <a:ext cx="2664296" cy="648072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sz="4900" b="1" dirty="0" smtClean="0">
                <a:solidFill>
                  <a:srgbClr val="FF3300"/>
                </a:solidFill>
              </a:rPr>
              <a:t>4  - 100</a:t>
            </a:r>
            <a:r>
              <a:rPr lang="hr-HR" sz="7300" b="1" dirty="0">
                <a:solidFill>
                  <a:srgbClr val="FF3300"/>
                </a:solidFill>
              </a:rPr>
              <a:t/>
            </a:r>
            <a:br>
              <a:rPr lang="hr-HR" sz="7300" b="1" dirty="0">
                <a:solidFill>
                  <a:srgbClr val="FF3300"/>
                </a:solidFill>
              </a:rPr>
            </a:br>
            <a:endParaRPr lang="hr-HR" sz="72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365104"/>
            <a:ext cx="7560840" cy="1656184"/>
          </a:xfrm>
        </p:spPr>
        <p:txBody>
          <a:bodyPr>
            <a:normAutofit fontScale="92500" lnSpcReduction="20000"/>
          </a:bodyPr>
          <a:lstStyle/>
          <a:p>
            <a:endParaRPr lang="hr-HR" dirty="0" smtClean="0"/>
          </a:p>
          <a:p>
            <a:r>
              <a:rPr lang="hr-HR" sz="8000" b="1" dirty="0" smtClean="0">
                <a:solidFill>
                  <a:srgbClr val="FFFF00"/>
                </a:solidFill>
              </a:rPr>
              <a:t>NEW YEAR’S EVE</a:t>
            </a:r>
            <a:endParaRPr lang="hr-HR" sz="8000" b="1" dirty="0">
              <a:solidFill>
                <a:srgbClr val="FFFF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02440" y="908720"/>
            <a:ext cx="8549223" cy="352839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31st December,  the day on which people have parties to celebrate the coming of the New Year is called ...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10242" name="Picture 2" descr="C:\Users\korisnik\AppData\Local\Microsoft\Windows\Temporary Internet Files\Content.IE5\HYN0JSCT\nicubunu-Christmas-leaf-decoration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8129"/>
            <a:ext cx="1394966" cy="781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1720" y="45846"/>
            <a:ext cx="4896544" cy="1080120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endParaRPr lang="hr-HR" sz="73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6629" y="4437112"/>
            <a:ext cx="7560840" cy="1800200"/>
          </a:xfrm>
        </p:spPr>
        <p:txBody>
          <a:bodyPr>
            <a:normAutofit/>
          </a:bodyPr>
          <a:lstStyle/>
          <a:p>
            <a:r>
              <a:rPr lang="hr-HR" sz="6000" b="1" dirty="0" smtClean="0"/>
              <a:t> </a:t>
            </a:r>
            <a:r>
              <a:rPr lang="hr-HR" sz="8500" b="1" dirty="0" smtClean="0">
                <a:solidFill>
                  <a:srgbClr val="FFFF00"/>
                </a:solidFill>
              </a:rPr>
              <a:t>RESOLUTIONS</a:t>
            </a:r>
            <a:endParaRPr lang="hr-HR" sz="8500" b="1" dirty="0">
              <a:solidFill>
                <a:srgbClr val="FFFF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02438" y="919892"/>
            <a:ext cx="8549223" cy="331236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Decisions that people make to change something in the New Year are called New Year’s ...</a:t>
            </a:r>
            <a:endParaRPr lang="hr-HR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79912" y="188640"/>
            <a:ext cx="20162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400" b="1" dirty="0">
                <a:solidFill>
                  <a:srgbClr val="FF3300"/>
                </a:solidFill>
              </a:rPr>
              <a:t>4 – 200</a:t>
            </a:r>
            <a:r>
              <a:rPr lang="hr-HR" sz="4000" b="1" dirty="0">
                <a:solidFill>
                  <a:srgbClr val="FF3300"/>
                </a:solidFill>
              </a:rPr>
              <a:t/>
            </a:r>
            <a:br>
              <a:rPr lang="hr-HR" sz="4000" b="1" dirty="0">
                <a:solidFill>
                  <a:srgbClr val="FF3300"/>
                </a:solidFill>
              </a:rPr>
            </a:br>
            <a:endParaRPr lang="hr-HR" sz="4000" b="1" dirty="0">
              <a:solidFill>
                <a:srgbClr val="FF3300"/>
              </a:solidFill>
            </a:endParaRPr>
          </a:p>
        </p:txBody>
      </p:sp>
      <p:pic>
        <p:nvPicPr>
          <p:cNvPr id="6" name="Picture 3" descr="C:\Users\korisnik\AppData\Local\Microsoft\Windows\Temporary Internet Files\Content.IE5\FQY2FO8J\christmas-tree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20899"/>
            <a:ext cx="744811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1124744"/>
            <a:ext cx="7772400" cy="3384376"/>
          </a:xfrm>
        </p:spPr>
        <p:txBody>
          <a:bodyPr>
            <a:normAutofit/>
          </a:bodyPr>
          <a:lstStyle/>
          <a:p>
            <a:endParaRPr lang="hr-HR" sz="53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3608" y="4581128"/>
            <a:ext cx="7560840" cy="2232248"/>
          </a:xfrm>
        </p:spPr>
        <p:txBody>
          <a:bodyPr>
            <a:normAutofit/>
          </a:bodyPr>
          <a:lstStyle/>
          <a:p>
            <a:r>
              <a:rPr lang="hr-HR" sz="9600" b="1" dirty="0" smtClean="0">
                <a:solidFill>
                  <a:srgbClr val="FFFF00"/>
                </a:solidFill>
              </a:rPr>
              <a:t>JINGLE BELLS</a:t>
            </a:r>
            <a:endParaRPr lang="hr-HR" sz="54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2699792" y="11663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4000" b="1" dirty="0" smtClean="0">
                <a:solidFill>
                  <a:srgbClr val="FF3300"/>
                </a:solidFill>
              </a:rPr>
              <a:t>        1 </a:t>
            </a:r>
            <a:r>
              <a:rPr lang="hr-HR" sz="4000" b="1" dirty="0">
                <a:solidFill>
                  <a:srgbClr val="FF3300"/>
                </a:solidFill>
              </a:rPr>
              <a:t>– 100</a:t>
            </a:r>
            <a:br>
              <a:rPr lang="hr-HR" sz="4000" b="1" dirty="0">
                <a:solidFill>
                  <a:srgbClr val="FF3300"/>
                </a:solidFill>
              </a:rPr>
            </a:br>
            <a:endParaRPr lang="hr-HR" sz="4000" dirty="0"/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5897" y="908720"/>
            <a:ext cx="9108504" cy="3600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i="1" dirty="0">
                <a:solidFill>
                  <a:schemeClr val="bg1"/>
                </a:solidFill>
              </a:rPr>
              <a:t>Bells on bobtail ring</a:t>
            </a:r>
            <a:br>
              <a:rPr lang="en-US" b="1" i="1" dirty="0">
                <a:solidFill>
                  <a:schemeClr val="bg1"/>
                </a:solidFill>
              </a:rPr>
            </a:br>
            <a:r>
              <a:rPr lang="en-US" b="1" i="1" dirty="0">
                <a:solidFill>
                  <a:schemeClr val="bg1"/>
                </a:solidFill>
              </a:rPr>
              <a:t>Making spirits bright</a:t>
            </a:r>
            <a:br>
              <a:rPr lang="en-US" b="1" i="1" dirty="0">
                <a:solidFill>
                  <a:schemeClr val="bg1"/>
                </a:solidFill>
              </a:rPr>
            </a:br>
            <a:r>
              <a:rPr lang="en-US" b="1" i="1" dirty="0">
                <a:solidFill>
                  <a:schemeClr val="bg1"/>
                </a:solidFill>
              </a:rPr>
              <a:t>What fun it is to ride and sing</a:t>
            </a:r>
            <a:br>
              <a:rPr lang="en-US" b="1" i="1" dirty="0">
                <a:solidFill>
                  <a:schemeClr val="bg1"/>
                </a:solidFill>
              </a:rPr>
            </a:br>
            <a:r>
              <a:rPr lang="en-US" b="1" i="1" dirty="0">
                <a:solidFill>
                  <a:schemeClr val="bg1"/>
                </a:solidFill>
              </a:rPr>
              <a:t>A sleighing song tonight</a:t>
            </a:r>
            <a:r>
              <a:rPr lang="en-US" b="1" i="1" dirty="0" smtClean="0">
                <a:solidFill>
                  <a:schemeClr val="bg1"/>
                </a:solidFill>
              </a:rPr>
              <a:t>!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6" name="Picture 2" descr="C:\Users\korisnik\AppData\Local\Microsoft\Windows\Temporary Internet Files\Content.IE5\NEOBA620\large-Christmas-bell-0-6715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94463"/>
            <a:ext cx="720080" cy="102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508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59832" y="116632"/>
            <a:ext cx="2592288" cy="864096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sz="4900" b="1" dirty="0" smtClean="0">
                <a:solidFill>
                  <a:srgbClr val="FF3300"/>
                </a:solidFill>
              </a:rPr>
              <a:t>4 – 300</a:t>
            </a:r>
            <a:br>
              <a:rPr lang="hr-HR" sz="4900" b="1" dirty="0" smtClean="0">
                <a:solidFill>
                  <a:srgbClr val="FF3300"/>
                </a:solidFill>
              </a:rPr>
            </a:br>
            <a:r>
              <a:rPr lang="hr-HR" sz="4900" b="1" dirty="0" smtClean="0">
                <a:solidFill>
                  <a:srgbClr val="FF3300"/>
                </a:solidFill>
              </a:rPr>
              <a:t/>
            </a:r>
            <a:br>
              <a:rPr lang="hr-HR" sz="4900" b="1" dirty="0" smtClean="0">
                <a:solidFill>
                  <a:srgbClr val="FF3300"/>
                </a:solidFill>
              </a:rPr>
            </a:br>
            <a:endParaRPr lang="hr-HR" sz="72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7560840" cy="1440160"/>
          </a:xfrm>
        </p:spPr>
        <p:txBody>
          <a:bodyPr>
            <a:normAutofit fontScale="92500" lnSpcReduction="10000"/>
          </a:bodyPr>
          <a:lstStyle/>
          <a:p>
            <a:r>
              <a:rPr lang="hr-HR" sz="9600" b="1" dirty="0" smtClean="0">
                <a:solidFill>
                  <a:srgbClr val="FFFF00"/>
                </a:solidFill>
              </a:rPr>
              <a:t>TIMES  SQUARE</a:t>
            </a:r>
            <a:endParaRPr lang="hr-HR" sz="9600" b="1" dirty="0">
              <a:solidFill>
                <a:srgbClr val="FFFF00"/>
              </a:solidFill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0" y="1124744"/>
            <a:ext cx="8951663" cy="324036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The place in New York where crowds of people gather to celebrate the coming of the New Year  and see the beautiful crystal ball is called ...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7" name="Picture 2" descr="C:\Users\korisnik\AppData\Local\Microsoft\Windows\Temporary Internet Files\Content.IE5\NEOBA620\large-Christmas-Tree-33.3-11066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04663"/>
            <a:ext cx="792088" cy="98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7864" y="116632"/>
            <a:ext cx="2232248" cy="864096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sz="4900" b="1" dirty="0" smtClean="0">
                <a:solidFill>
                  <a:srgbClr val="FF3300"/>
                </a:solidFill>
              </a:rPr>
              <a:t>4 – 400</a:t>
            </a:r>
            <a:br>
              <a:rPr lang="hr-HR" sz="4900" b="1" dirty="0" smtClean="0">
                <a:solidFill>
                  <a:srgbClr val="FF3300"/>
                </a:solidFill>
              </a:rPr>
            </a:br>
            <a:endParaRPr lang="hr-HR" sz="80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4437112"/>
            <a:ext cx="6840760" cy="1440160"/>
          </a:xfrm>
        </p:spPr>
        <p:txBody>
          <a:bodyPr>
            <a:normAutofit/>
          </a:bodyPr>
          <a:lstStyle/>
          <a:p>
            <a:r>
              <a:rPr lang="hr-HR" sz="8000" b="1" dirty="0" smtClean="0">
                <a:solidFill>
                  <a:srgbClr val="FFFF00"/>
                </a:solidFill>
              </a:rPr>
              <a:t>HOGMANY</a:t>
            </a:r>
            <a:endParaRPr lang="hr-HR" sz="8000" b="1" dirty="0">
              <a:solidFill>
                <a:srgbClr val="FFFF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402440" y="1124744"/>
            <a:ext cx="8741560" cy="302433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/>
              <a:t>T</a:t>
            </a:r>
            <a:r>
              <a:rPr lang="en-US" b="1" dirty="0" smtClean="0"/>
              <a:t>he </a:t>
            </a:r>
            <a:r>
              <a:rPr lang="en-US" b="1" dirty="0"/>
              <a:t>celebration of the New Year </a:t>
            </a:r>
            <a:r>
              <a:rPr lang="en-US" b="1" dirty="0" smtClean="0"/>
              <a:t>in </a:t>
            </a:r>
            <a:r>
              <a:rPr lang="en-US" b="1" dirty="0"/>
              <a:t>the Scottish </a:t>
            </a:r>
            <a:r>
              <a:rPr lang="en-US" b="1" dirty="0" smtClean="0"/>
              <a:t>manner</a:t>
            </a:r>
            <a:r>
              <a:rPr lang="hr-HR" b="1" dirty="0"/>
              <a:t> </a:t>
            </a:r>
            <a:r>
              <a:rPr lang="hr-HR" b="1" dirty="0" smtClean="0"/>
              <a:t>is called ...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5" name="Picture 2" descr="C:\Program Files (x86)\Microsoft Office\MEDIA\CAGCAT10\j018329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06812"/>
            <a:ext cx="1152128" cy="123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63888" y="116632"/>
            <a:ext cx="1944216" cy="936104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sz="4900" b="1" dirty="0" smtClean="0">
                <a:solidFill>
                  <a:srgbClr val="FF3300"/>
                </a:solidFill>
              </a:rPr>
              <a:t>5 – 100</a:t>
            </a:r>
            <a:br>
              <a:rPr lang="hr-HR" sz="4900" b="1" dirty="0" smtClean="0">
                <a:solidFill>
                  <a:srgbClr val="FF3300"/>
                </a:solidFill>
              </a:rPr>
            </a:br>
            <a:r>
              <a:rPr lang="hr-HR" sz="2400" dirty="0"/>
              <a:t> </a:t>
            </a:r>
            <a:endParaRPr lang="hr-HR" sz="6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91680" y="4581128"/>
            <a:ext cx="6048672" cy="1296144"/>
          </a:xfrm>
        </p:spPr>
        <p:txBody>
          <a:bodyPr>
            <a:normAutofit fontScale="92500" lnSpcReduction="10000"/>
          </a:bodyPr>
          <a:lstStyle/>
          <a:p>
            <a:r>
              <a:rPr lang="hr-HR" sz="8800" b="1" dirty="0" smtClean="0">
                <a:solidFill>
                  <a:srgbClr val="FFFF00"/>
                </a:solidFill>
              </a:rPr>
              <a:t>SPANISH</a:t>
            </a:r>
            <a:endParaRPr lang="hr-HR" sz="8800" b="1" dirty="0">
              <a:solidFill>
                <a:srgbClr val="FFFF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323528" y="1412776"/>
            <a:ext cx="8549223" cy="28083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People say it MERRY CHRISTMAS in English and FELIZ NAVIDAD in ...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5" name="Picture 2" descr="C:\Users\korisnik\AppData\Local\Microsoft\Windows\Temporary Internet Files\Content.IE5\R1RUSEZQ\Christmas-Puddin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764704"/>
            <a:ext cx="897074" cy="84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01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7824" y="260648"/>
            <a:ext cx="2736304" cy="648072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sz="4900" b="1" dirty="0" smtClean="0">
                <a:solidFill>
                  <a:srgbClr val="FF3300"/>
                </a:solidFill>
              </a:rPr>
              <a:t>5 – 200</a:t>
            </a:r>
            <a:br>
              <a:rPr lang="hr-HR" sz="4900" b="1" dirty="0" smtClean="0">
                <a:solidFill>
                  <a:srgbClr val="FF3300"/>
                </a:solidFill>
              </a:rPr>
            </a:br>
            <a:r>
              <a:rPr lang="hr-HR" sz="2000" dirty="0" smtClean="0"/>
              <a:t> </a:t>
            </a:r>
            <a:r>
              <a:rPr lang="hr-HR" dirty="0"/>
              <a:t/>
            </a:r>
            <a:br>
              <a:rPr lang="hr-HR" dirty="0"/>
            </a:br>
            <a:endParaRPr lang="hr-HR" sz="6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4509120"/>
            <a:ext cx="7560840" cy="1728192"/>
          </a:xfrm>
        </p:spPr>
        <p:txBody>
          <a:bodyPr>
            <a:normAutofit/>
          </a:bodyPr>
          <a:lstStyle/>
          <a:p>
            <a:r>
              <a:rPr lang="hr-HR" sz="8800" b="1" dirty="0" smtClean="0">
                <a:solidFill>
                  <a:srgbClr val="FFFF00"/>
                </a:solidFill>
              </a:rPr>
              <a:t>GERMAN</a:t>
            </a:r>
            <a:endParaRPr lang="hr-HR" sz="8800" b="1" dirty="0">
              <a:solidFill>
                <a:srgbClr val="FFFF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0" y="1124744"/>
            <a:ext cx="8967450" cy="28083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sz="4000" b="1" dirty="0" smtClean="0">
                <a:solidFill>
                  <a:schemeClr val="bg1"/>
                </a:solidFill>
              </a:rPr>
              <a:t>People say it MERRY CHRISTMAS in English and </a:t>
            </a:r>
            <a:r>
              <a:rPr lang="hr-HR" sz="4000" b="1" dirty="0" smtClean="0"/>
              <a:t>FRÖHLICHE WEIHNACHTEN</a:t>
            </a:r>
            <a:r>
              <a:rPr lang="hr-HR" sz="4000" dirty="0" smtClean="0"/>
              <a:t> </a:t>
            </a:r>
            <a:r>
              <a:rPr lang="hr-HR" sz="4000" b="1" dirty="0" smtClean="0">
                <a:solidFill>
                  <a:schemeClr val="bg1"/>
                </a:solidFill>
              </a:rPr>
              <a:t> in ...</a:t>
            </a:r>
            <a:endParaRPr lang="hr-HR" sz="4000" b="1" dirty="0">
              <a:solidFill>
                <a:schemeClr val="bg1"/>
              </a:solidFill>
            </a:endParaRPr>
          </a:p>
        </p:txBody>
      </p:sp>
      <p:pic>
        <p:nvPicPr>
          <p:cNvPr id="5" name="Picture 2" descr="C:\Users\korisnik\AppData\Local\Microsoft\Windows\Temporary Internet Files\Content.IE5\FQY2FO8J\large-Christmas-Tree-166.6-11066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60648"/>
            <a:ext cx="1008112" cy="124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01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40846" y="260648"/>
            <a:ext cx="3456384" cy="720080"/>
          </a:xfrm>
        </p:spPr>
        <p:txBody>
          <a:bodyPr>
            <a:normAutofit fontScale="90000"/>
          </a:bodyPr>
          <a:lstStyle/>
          <a:p>
            <a:r>
              <a:rPr lang="hr-HR" sz="6000" b="1" dirty="0" smtClean="0"/>
              <a:t/>
            </a:r>
            <a:br>
              <a:rPr lang="hr-HR" sz="6000" b="1" dirty="0" smtClean="0"/>
            </a:br>
            <a:r>
              <a:rPr lang="hr-HR" sz="5400" b="1" dirty="0" smtClean="0">
                <a:solidFill>
                  <a:srgbClr val="FF3300"/>
                </a:solidFill>
              </a:rPr>
              <a:t>5 – 300</a:t>
            </a:r>
            <a:br>
              <a:rPr lang="hr-HR" sz="5400" b="1" dirty="0" smtClean="0">
                <a:solidFill>
                  <a:srgbClr val="FF3300"/>
                </a:solidFill>
              </a:rPr>
            </a:br>
            <a:r>
              <a:rPr lang="hr-HR" sz="2400" dirty="0" smtClean="0"/>
              <a:t> </a:t>
            </a:r>
            <a:r>
              <a:rPr lang="hr-HR" sz="6000" b="1" dirty="0"/>
              <a:t/>
            </a:r>
            <a:br>
              <a:rPr lang="hr-HR" sz="6000" b="1" dirty="0"/>
            </a:br>
            <a:endParaRPr lang="hr-HR" sz="6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7704" y="4509120"/>
            <a:ext cx="5976664" cy="1440160"/>
          </a:xfrm>
        </p:spPr>
        <p:txBody>
          <a:bodyPr>
            <a:normAutofit/>
          </a:bodyPr>
          <a:lstStyle/>
          <a:p>
            <a:r>
              <a:rPr lang="hr-HR" sz="8000" b="1" dirty="0" smtClean="0">
                <a:solidFill>
                  <a:srgbClr val="FFFF00"/>
                </a:solidFill>
              </a:rPr>
              <a:t>FRENCH</a:t>
            </a:r>
            <a:endParaRPr lang="hr-HR" sz="8000" b="1" dirty="0">
              <a:solidFill>
                <a:srgbClr val="FFFF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0" y="1196752"/>
            <a:ext cx="9144000" cy="28083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People say it MERRY CHRISTMAS in English and J</a:t>
            </a:r>
            <a:r>
              <a:rPr lang="hr-HR" b="1" dirty="0" smtClean="0"/>
              <a:t>OYEUX NOËL</a:t>
            </a:r>
            <a:r>
              <a:rPr lang="hr-HR" dirty="0" smtClean="0"/>
              <a:t> </a:t>
            </a:r>
            <a:r>
              <a:rPr lang="hr-HR" b="1" dirty="0" smtClean="0">
                <a:solidFill>
                  <a:schemeClr val="bg1"/>
                </a:solidFill>
              </a:rPr>
              <a:t> in ...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92696"/>
            <a:ext cx="936104" cy="118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001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46933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9852" y="260648"/>
            <a:ext cx="2664296" cy="648072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sz="4900" b="1" dirty="0" smtClean="0">
                <a:solidFill>
                  <a:srgbClr val="FF3300"/>
                </a:solidFill>
              </a:rPr>
              <a:t>5 – 400</a:t>
            </a:r>
            <a:br>
              <a:rPr lang="hr-HR" sz="4900" b="1" dirty="0" smtClean="0">
                <a:solidFill>
                  <a:srgbClr val="FF3300"/>
                </a:solidFill>
              </a:rPr>
            </a:br>
            <a:r>
              <a:rPr lang="hr-HR" sz="4900" b="1" dirty="0" smtClean="0">
                <a:solidFill>
                  <a:srgbClr val="FF3300"/>
                </a:solidFill>
              </a:rPr>
              <a:t/>
            </a:r>
            <a:br>
              <a:rPr lang="hr-HR" sz="4900" b="1" dirty="0" smtClean="0">
                <a:solidFill>
                  <a:srgbClr val="FF3300"/>
                </a:solidFill>
              </a:rPr>
            </a:br>
            <a:endParaRPr lang="hr-HR" sz="67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41630" y="4005064"/>
            <a:ext cx="6660740" cy="2448272"/>
          </a:xfrm>
        </p:spPr>
        <p:txBody>
          <a:bodyPr>
            <a:normAutofit fontScale="70000" lnSpcReduction="20000"/>
          </a:bodyPr>
          <a:lstStyle/>
          <a:p>
            <a:endParaRPr lang="hr-HR" dirty="0"/>
          </a:p>
          <a:p>
            <a:r>
              <a:rPr lang="hr-HR" sz="9600" b="1" dirty="0">
                <a:solidFill>
                  <a:srgbClr val="FFFF00"/>
                </a:solidFill>
              </a:rPr>
              <a:t>SWEDISH / </a:t>
            </a:r>
          </a:p>
          <a:p>
            <a:r>
              <a:rPr lang="hr-HR" sz="9600" b="1" dirty="0">
                <a:solidFill>
                  <a:srgbClr val="FFFF00"/>
                </a:solidFill>
              </a:rPr>
              <a:t>NORVEGIAN</a:t>
            </a:r>
          </a:p>
          <a:p>
            <a:endParaRPr lang="hr-HR" sz="6000" b="1" dirty="0" smtClean="0"/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35496" y="1052736"/>
            <a:ext cx="9108504" cy="28083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dirty="0" smtClean="0">
                <a:solidFill>
                  <a:schemeClr val="bg1"/>
                </a:solidFill>
              </a:rPr>
              <a:t>People say it MERRY CHRISTMAS in English and GOD JUL</a:t>
            </a:r>
            <a:r>
              <a:rPr lang="hr-HR" dirty="0" smtClean="0"/>
              <a:t> </a:t>
            </a:r>
            <a:r>
              <a:rPr lang="hr-HR" b="1" dirty="0" smtClean="0">
                <a:solidFill>
                  <a:schemeClr val="bg1"/>
                </a:solidFill>
              </a:rPr>
              <a:t> in ...</a:t>
            </a:r>
            <a:endParaRPr lang="hr-HR" b="1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17014"/>
            <a:ext cx="1354396" cy="1471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001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52988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5816" y="0"/>
            <a:ext cx="3456384" cy="1033752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sz="4900" b="1" dirty="0" smtClean="0">
                <a:solidFill>
                  <a:srgbClr val="FF3300"/>
                </a:solidFill>
              </a:rPr>
              <a:t>1 – 200</a:t>
            </a:r>
            <a:br>
              <a:rPr lang="hr-HR" sz="4900" b="1" dirty="0" smtClean="0">
                <a:solidFill>
                  <a:srgbClr val="FF3300"/>
                </a:solidFill>
              </a:rPr>
            </a:br>
            <a:endParaRPr lang="hr-HR" sz="88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4581128"/>
            <a:ext cx="7560840" cy="1800200"/>
          </a:xfrm>
          <a:ln>
            <a:solidFill>
              <a:srgbClr val="009900"/>
            </a:solidFill>
          </a:ln>
        </p:spPr>
        <p:txBody>
          <a:bodyPr>
            <a:noAutofit/>
          </a:bodyPr>
          <a:lstStyle/>
          <a:p>
            <a:r>
              <a:rPr lang="hr-HR" sz="6000" b="1" dirty="0" smtClean="0">
                <a:solidFill>
                  <a:srgbClr val="EBFD03"/>
                </a:solidFill>
              </a:rPr>
              <a:t>SANTA CLAUS IS COMING TO TOWN</a:t>
            </a:r>
          </a:p>
          <a:p>
            <a:endParaRPr lang="hr-HR" sz="8800" dirty="0" smtClean="0"/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-15" y="908720"/>
            <a:ext cx="9108504" cy="331236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i="1" dirty="0" smtClean="0">
                <a:solidFill>
                  <a:schemeClr val="bg1"/>
                </a:solidFill>
              </a:rPr>
              <a:t>You </a:t>
            </a:r>
            <a:r>
              <a:rPr lang="hr-HR" b="1" i="1" dirty="0">
                <a:solidFill>
                  <a:schemeClr val="bg1"/>
                </a:solidFill>
              </a:rPr>
              <a:t>better watch out</a:t>
            </a:r>
            <a:br>
              <a:rPr lang="hr-HR" b="1" i="1" dirty="0">
                <a:solidFill>
                  <a:schemeClr val="bg1"/>
                </a:solidFill>
              </a:rPr>
            </a:br>
            <a:r>
              <a:rPr lang="hr-HR" b="1" i="1" dirty="0">
                <a:solidFill>
                  <a:schemeClr val="bg1"/>
                </a:solidFill>
              </a:rPr>
              <a:t>You better not cry</a:t>
            </a:r>
            <a:br>
              <a:rPr lang="hr-HR" b="1" i="1" dirty="0">
                <a:solidFill>
                  <a:schemeClr val="bg1"/>
                </a:solidFill>
              </a:rPr>
            </a:br>
            <a:r>
              <a:rPr lang="hr-HR" b="1" i="1" dirty="0">
                <a:solidFill>
                  <a:schemeClr val="bg1"/>
                </a:solidFill>
              </a:rPr>
              <a:t>You better not pout</a:t>
            </a:r>
            <a:br>
              <a:rPr lang="hr-HR" b="1" i="1" dirty="0">
                <a:solidFill>
                  <a:schemeClr val="bg1"/>
                </a:solidFill>
              </a:rPr>
            </a:br>
            <a:r>
              <a:rPr lang="hr-HR" b="1" i="1" dirty="0">
                <a:solidFill>
                  <a:schemeClr val="bg1"/>
                </a:solidFill>
              </a:rPr>
              <a:t>I’m telling you </a:t>
            </a:r>
            <a:r>
              <a:rPr lang="hr-HR" b="1" i="1" dirty="0" smtClean="0">
                <a:solidFill>
                  <a:schemeClr val="bg1"/>
                </a:solidFill>
              </a:rPr>
              <a:t>why</a:t>
            </a:r>
            <a:endParaRPr lang="hr-HR" b="1" i="1" dirty="0">
              <a:solidFill>
                <a:schemeClr val="bg1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0901" y="470987"/>
            <a:ext cx="792088" cy="87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792088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sz="4900" b="1" dirty="0" smtClean="0">
                <a:solidFill>
                  <a:srgbClr val="FF0000"/>
                </a:solidFill>
              </a:rPr>
              <a:t>1 – 300</a:t>
            </a:r>
            <a:br>
              <a:rPr lang="hr-HR" sz="4900" b="1" dirty="0" smtClean="0">
                <a:solidFill>
                  <a:srgbClr val="FF0000"/>
                </a:solidFill>
              </a:rPr>
            </a:br>
            <a:endParaRPr lang="hr-HR" sz="89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9177" y="4365104"/>
            <a:ext cx="7560840" cy="1944216"/>
          </a:xfrm>
        </p:spPr>
        <p:txBody>
          <a:bodyPr>
            <a:normAutofit fontScale="85000" lnSpcReduction="20000"/>
          </a:bodyPr>
          <a:lstStyle/>
          <a:p>
            <a:r>
              <a:rPr lang="hr-HR" sz="8000" b="1" dirty="0" smtClean="0">
                <a:solidFill>
                  <a:srgbClr val="FFFF00"/>
                </a:solidFill>
              </a:rPr>
              <a:t>ALL I WANT FOR CHRISTMAS IS YOU</a:t>
            </a:r>
            <a:endParaRPr lang="hr-HR" sz="6000" b="1" dirty="0" smtClean="0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0" y="764704"/>
            <a:ext cx="9108504" cy="331236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b="1" i="1" dirty="0" smtClean="0">
                <a:solidFill>
                  <a:schemeClr val="bg1"/>
                </a:solidFill>
              </a:rPr>
              <a:t>I </a:t>
            </a:r>
            <a:r>
              <a:rPr lang="en-US" b="1" i="1" dirty="0">
                <a:solidFill>
                  <a:schemeClr val="bg1"/>
                </a:solidFill>
              </a:rPr>
              <a:t>don't want a lot for Christmas</a:t>
            </a:r>
          </a:p>
          <a:p>
            <a:r>
              <a:rPr lang="en-US" b="1" i="1" dirty="0">
                <a:solidFill>
                  <a:schemeClr val="bg1"/>
                </a:solidFill>
              </a:rPr>
              <a:t>There's just one thing I need</a:t>
            </a:r>
          </a:p>
          <a:p>
            <a:r>
              <a:rPr lang="en-US" b="1" i="1" dirty="0">
                <a:solidFill>
                  <a:schemeClr val="bg1"/>
                </a:solidFill>
              </a:rPr>
              <a:t>I don't care about presents</a:t>
            </a:r>
          </a:p>
          <a:p>
            <a:r>
              <a:rPr lang="en-US" b="1" i="1" dirty="0">
                <a:solidFill>
                  <a:schemeClr val="bg1"/>
                </a:solidFill>
              </a:rPr>
              <a:t>Underneath the Christmas </a:t>
            </a:r>
            <a:r>
              <a:rPr lang="en-US" b="1" i="1" dirty="0" err="1">
                <a:solidFill>
                  <a:schemeClr val="bg1"/>
                </a:solidFill>
              </a:rPr>
              <a:t>tre</a:t>
            </a:r>
            <a:r>
              <a:rPr lang="hr-HR" b="1" i="1" dirty="0" smtClean="0">
                <a:solidFill>
                  <a:schemeClr val="bg1"/>
                </a:solidFill>
              </a:rPr>
              <a:t>e</a:t>
            </a:r>
            <a:endParaRPr lang="hr-HR" b="1" i="1" dirty="0">
              <a:solidFill>
                <a:schemeClr val="bg1"/>
              </a:solidFill>
            </a:endParaRPr>
          </a:p>
        </p:txBody>
      </p:sp>
      <p:pic>
        <p:nvPicPr>
          <p:cNvPr id="4099" name="Picture 3" descr="C:\Users\korisnik\AppData\Local\Microsoft\Windows\Temporary Internet Files\Content.IE5\FQY2FO8J\large-green-Christmas-tree-166.6-2544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90651"/>
            <a:ext cx="648072" cy="71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21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elp 3">
            <a:hlinkClick r:id="rId2" action="ppaction://hlinksldjump" highlightClick="1"/>
          </p:cNvPr>
          <p:cNvSpPr/>
          <p:nvPr/>
        </p:nvSpPr>
        <p:spPr>
          <a:xfrm>
            <a:off x="5926" y="47598"/>
            <a:ext cx="9138074" cy="6810401"/>
          </a:xfrm>
          <a:prstGeom prst="actionButtonHelp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776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7824" y="188640"/>
            <a:ext cx="3168352" cy="648072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sz="4900" b="1" dirty="0" smtClean="0">
                <a:solidFill>
                  <a:srgbClr val="FF3300"/>
                </a:solidFill>
              </a:rPr>
              <a:t>1 </a:t>
            </a:r>
            <a:r>
              <a:rPr lang="hr-HR" sz="4900" b="1" dirty="0">
                <a:solidFill>
                  <a:srgbClr val="FF3300"/>
                </a:solidFill>
              </a:rPr>
              <a:t>– 400</a:t>
            </a:r>
            <a:br>
              <a:rPr lang="hr-HR" sz="4900" b="1" dirty="0">
                <a:solidFill>
                  <a:srgbClr val="FF3300"/>
                </a:solidFill>
              </a:rPr>
            </a:br>
            <a:r>
              <a:rPr lang="hr-HR" sz="4900" b="1" dirty="0" smtClean="0">
                <a:solidFill>
                  <a:srgbClr val="FF3300"/>
                </a:solidFill>
              </a:rPr>
              <a:t/>
            </a:r>
            <a:br>
              <a:rPr lang="hr-HR" sz="4900" b="1" dirty="0" smtClean="0">
                <a:solidFill>
                  <a:srgbClr val="FF3300"/>
                </a:solidFill>
              </a:rPr>
            </a:br>
            <a:endParaRPr lang="hr-HR" sz="8000" b="1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4725144"/>
            <a:ext cx="7920880" cy="1728192"/>
          </a:xfrm>
        </p:spPr>
        <p:txBody>
          <a:bodyPr>
            <a:normAutofit fontScale="62500" lnSpcReduction="20000"/>
          </a:bodyPr>
          <a:lstStyle/>
          <a:p>
            <a:endParaRPr lang="hr-HR" sz="3000" dirty="0"/>
          </a:p>
          <a:p>
            <a:r>
              <a:rPr lang="hr-HR" sz="14500" b="1" dirty="0" smtClean="0">
                <a:solidFill>
                  <a:srgbClr val="FFFF00"/>
                </a:solidFill>
              </a:rPr>
              <a:t>SILENT NIGHT</a:t>
            </a:r>
            <a:endParaRPr lang="hr-HR" sz="14500" b="1" dirty="0">
              <a:solidFill>
                <a:srgbClr val="FFFF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16765" y="980728"/>
            <a:ext cx="9108504" cy="368845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 b="1" dirty="0" smtClean="0">
              <a:solidFill>
                <a:schemeClr val="bg1"/>
              </a:solidFill>
            </a:endParaRPr>
          </a:p>
          <a:p>
            <a:r>
              <a:rPr lang="en-US" b="1" i="1" dirty="0" smtClean="0">
                <a:solidFill>
                  <a:schemeClr val="bg1"/>
                </a:solidFill>
              </a:rPr>
              <a:t>All </a:t>
            </a:r>
            <a:r>
              <a:rPr lang="en-US" b="1" i="1" dirty="0">
                <a:solidFill>
                  <a:schemeClr val="bg1"/>
                </a:solidFill>
              </a:rPr>
              <a:t>is calm, all is bright</a:t>
            </a:r>
            <a:br>
              <a:rPr lang="en-US" b="1" i="1" dirty="0">
                <a:solidFill>
                  <a:schemeClr val="bg1"/>
                </a:solidFill>
              </a:rPr>
            </a:br>
            <a:r>
              <a:rPr lang="en-US" b="1" i="1" dirty="0">
                <a:solidFill>
                  <a:schemeClr val="bg1"/>
                </a:solidFill>
              </a:rPr>
              <a:t>Round yon Virgin Mother and Child</a:t>
            </a:r>
            <a:br>
              <a:rPr lang="en-US" b="1" i="1" dirty="0">
                <a:solidFill>
                  <a:schemeClr val="bg1"/>
                </a:solidFill>
              </a:rPr>
            </a:br>
            <a:r>
              <a:rPr lang="en-US" b="1" i="1" dirty="0">
                <a:solidFill>
                  <a:schemeClr val="bg1"/>
                </a:solidFill>
              </a:rPr>
              <a:t>Holy Infant</a:t>
            </a:r>
            <a:r>
              <a:rPr lang="en-US" sz="8800" b="1" i="1" dirty="0">
                <a:solidFill>
                  <a:schemeClr val="bg1"/>
                </a:solidFill>
              </a:rPr>
              <a:t> </a:t>
            </a:r>
            <a:r>
              <a:rPr lang="en-US" b="1" i="1" dirty="0">
                <a:solidFill>
                  <a:schemeClr val="bg1"/>
                </a:solidFill>
              </a:rPr>
              <a:t>so tender and mild</a:t>
            </a:r>
            <a:br>
              <a:rPr lang="en-US" b="1" i="1" dirty="0">
                <a:solidFill>
                  <a:schemeClr val="bg1"/>
                </a:solidFill>
              </a:rPr>
            </a:br>
            <a:r>
              <a:rPr lang="en-US" b="1" i="1" dirty="0">
                <a:solidFill>
                  <a:schemeClr val="bg1"/>
                </a:solidFill>
              </a:rPr>
              <a:t>Sleep in heavenly peace </a:t>
            </a:r>
            <a:r>
              <a:rPr lang="hr-HR" sz="8800" b="1" i="1" dirty="0">
                <a:solidFill>
                  <a:schemeClr val="bg1"/>
                </a:solidFill>
              </a:rPr>
              <a:t/>
            </a:r>
            <a:br>
              <a:rPr lang="hr-HR" sz="8800" b="1" i="1" dirty="0">
                <a:solidFill>
                  <a:schemeClr val="bg1"/>
                </a:solidFill>
              </a:rPr>
            </a:br>
            <a:endParaRPr lang="hr-HR" b="1" i="1" dirty="0">
              <a:solidFill>
                <a:schemeClr val="bg1"/>
              </a:solidFill>
            </a:endParaRPr>
          </a:p>
        </p:txBody>
      </p:sp>
      <p:pic>
        <p:nvPicPr>
          <p:cNvPr id="17410" name="Picture 2" descr="C:\Users\korisnik\AppData\Local\Microsoft\Windows\Temporary Internet Files\Content.IE5\FQY2FO8J\12631-illustration-of-a-christmas-tree-pv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04664"/>
            <a:ext cx="943864" cy="1019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987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</TotalTime>
  <Words>402</Words>
  <Application>Microsoft Office PowerPoint</Application>
  <PresentationFormat>On-screen Show (4:3)</PresentationFormat>
  <Paragraphs>110</Paragraphs>
  <Slides>42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CHRISTMAS  JEOPARDY</vt:lpstr>
      <vt:lpstr>Slide 2</vt:lpstr>
      <vt:lpstr>Slide 3</vt:lpstr>
      <vt:lpstr>Slide 4</vt:lpstr>
      <vt:lpstr>  1 – 200 </vt:lpstr>
      <vt:lpstr>Slide 6</vt:lpstr>
      <vt:lpstr> 1 – 300 </vt:lpstr>
      <vt:lpstr>Slide 8</vt:lpstr>
      <vt:lpstr>   1 – 400  </vt:lpstr>
      <vt:lpstr>Slide 10</vt:lpstr>
      <vt:lpstr>  </vt:lpstr>
      <vt:lpstr>Slide 12</vt:lpstr>
      <vt:lpstr>  2 – 200  </vt:lpstr>
      <vt:lpstr>Slide 14</vt:lpstr>
      <vt:lpstr>The name of the angel who appeared to Virgin Mary before she gave birth to baby Jesus is ...</vt:lpstr>
      <vt:lpstr>Slide 16</vt:lpstr>
      <vt:lpstr>The names of the three wise men who brought gifts to baby Jesus were Melchior, Balthazar and ...</vt:lpstr>
      <vt:lpstr>Slide 18</vt:lpstr>
      <vt:lpstr>    3 – 100 </vt:lpstr>
      <vt:lpstr>Slide 20</vt:lpstr>
      <vt:lpstr>Slide 21</vt:lpstr>
      <vt:lpstr>Slide 22</vt:lpstr>
      <vt:lpstr> 3 – 300 </vt:lpstr>
      <vt:lpstr>Slide 24</vt:lpstr>
      <vt:lpstr> 3 – 400 </vt:lpstr>
      <vt:lpstr>Slide 26</vt:lpstr>
      <vt:lpstr> 4  - 100 </vt:lpstr>
      <vt:lpstr>Slide 28</vt:lpstr>
      <vt:lpstr>  </vt:lpstr>
      <vt:lpstr>Slide 30</vt:lpstr>
      <vt:lpstr>   4 – 300  </vt:lpstr>
      <vt:lpstr>Slide 32</vt:lpstr>
      <vt:lpstr>  4 – 400 </vt:lpstr>
      <vt:lpstr>Slide 34</vt:lpstr>
      <vt:lpstr> 5 – 100  </vt:lpstr>
      <vt:lpstr>Slide 36</vt:lpstr>
      <vt:lpstr>  5 – 200   </vt:lpstr>
      <vt:lpstr>Slide 38</vt:lpstr>
      <vt:lpstr> 5 – 300   </vt:lpstr>
      <vt:lpstr>Slide 40</vt:lpstr>
      <vt:lpstr>   5 – 400  </vt:lpstr>
      <vt:lpstr>Slide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korisnik</dc:creator>
  <cp:lastModifiedBy>Sanja Ivos</cp:lastModifiedBy>
  <cp:revision>71</cp:revision>
  <dcterms:created xsi:type="dcterms:W3CDTF">2014-06-27T14:31:36Z</dcterms:created>
  <dcterms:modified xsi:type="dcterms:W3CDTF">2015-12-07T16:33:08Z</dcterms:modified>
</cp:coreProperties>
</file>